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2.xml" ContentType="application/vnd.openxmlformats-officedocument.presentationml.notesSlide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1.xml" ContentType="application/vnd.openxmlformats-officedocument.theme+xml"/>
  <Override PartName="/ppt/theme/theme2.xml" ContentType="application/vnd.openxmlformats-officedocument.them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60" r:id="rId1"/>
  </p:sldMasterIdLst>
  <p:notesMasterIdLst>
    <p:notesMasterId r:id="rId3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</p:sldIdLst>
  <p:sldSz cx="9144000" cy="6858000" type="letter"/>
  <p:notesSz cx="6858000" cy="9144000"/>
  <p:embeddedFontLst>
    <p:embeddedFont>
      <p:font typeface="Calibri" panose="020F0502020204030204" pitchFamily="34" charset="0"/>
      <p:regular r:id="rId33"/>
      <p:bold r:id="rId34"/>
      <p:italic r:id="rId35"/>
      <p:boldItalic r:id="rId36"/>
    </p:embeddedFont>
    <p:embeddedFont>
      <p:font typeface="Calibri Light" panose="020F0302020204030204" pitchFamily="34" charset="0"/>
      <p:regular r:id="rId37"/>
      <p:italic r:id="rId38"/>
    </p:embeddedFont>
    <p:embeddedFont>
      <p:font typeface="Century Gothic" panose="020B0502020202020204" pitchFamily="34" charset="0"/>
      <p:regular r:id="rId39"/>
      <p:bold r:id="rId40"/>
      <p:italic r:id="rId41"/>
      <p:boldItalic r:id="rId42"/>
    </p:embeddedFont>
    <p:embeddedFont>
      <p:font typeface="KBCuriousSoul" panose="020B0604020202020204" charset="0"/>
      <p:regular r:id="rId43"/>
    </p:embeddedFont>
    <p:embeddedFont>
      <p:font typeface="KBQuietStories" panose="020B0604020202020204" charset="0"/>
      <p:regular r:id="rId44"/>
    </p:embeddedFont>
    <p:embeddedFont>
      <p:font typeface="KBSticktoIt Medium" panose="020B0604020202020204" charset="0"/>
      <p:regular r:id="rId45"/>
    </p:embeddedFont>
    <p:embeddedFont>
      <p:font typeface="KBSwiftly" panose="020B0604020202020204" charset="0"/>
      <p:regular r:id="rId46"/>
    </p:embeddedFont>
    <p:embeddedFont>
      <p:font typeface="KBWiggleWorm" panose="020B0604020202020204" charset="0"/>
      <p:regular r:id="rId47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94"/>
  </p:normalViewPr>
  <p:slideViewPr>
    <p:cSldViewPr snapToGrid="0" snapToObjects="1">
      <p:cViewPr varScale="1">
        <p:scale>
          <a:sx n="78" d="100"/>
          <a:sy n="78" d="100"/>
        </p:scale>
        <p:origin x="152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47" Type="http://schemas.openxmlformats.org/officeDocument/2006/relationships/font" Target="fonts/font15.fnt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font" Target="fonts/font13.fntdata"/><Relationship Id="rId53" Type="http://schemas.openxmlformats.org/officeDocument/2006/relationships/customXml" Target="../customXml/item2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2.fntdata"/><Relationship Id="rId52" Type="http://schemas.openxmlformats.org/officeDocument/2006/relationships/customXml" Target="../customXml/item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font" Target="fonts/font11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font" Target="fonts/font14.fntdata"/><Relationship Id="rId20" Type="http://schemas.openxmlformats.org/officeDocument/2006/relationships/slide" Target="slides/slide19.xml"/><Relationship Id="rId41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4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2D9C16-0287-8D4A-A8F6-195E4C8F5204}" type="datetimeFigureOut">
              <a:rPr lang="en-US" smtClean="0"/>
              <a:t>8/1/2023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4E8C7B-D58A-9E44-A158-6E0101F2B4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8602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</a:t>
            </a:r>
            <a:r>
              <a:rPr lang="en-US" dirty="0" err="1"/>
              <a:t>youtu.be</a:t>
            </a:r>
            <a:r>
              <a:rPr lang="en-US" dirty="0"/>
              <a:t>/giuUtCj6wQs</a:t>
            </a:r>
          </a:p>
          <a:p>
            <a:r>
              <a:rPr lang="en-US" dirty="0"/>
              <a:t>Video link to this neutralization reaction being done.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4E8C7B-D58A-9E44-A158-6E0101F2B4B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2260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Ideally</a:t>
            </a:r>
            <a:r>
              <a:rPr lang="en-US" baseline="0" dirty="0"/>
              <a:t> pH in a pool should be 7.4-7.6, explanations will vary but should be based on information discussed in the doodle notes.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4E8C7B-D58A-9E44-A158-6E0101F2B4B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2035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4C31CB-FF6F-754D-BDC3-8CB49F03663B}" type="datetimeFigureOut">
              <a:rPr lang="en-US" smtClean="0"/>
              <a:t>8/1/2023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2AB20-4C1C-8340-8159-D4B90467BC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9754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4C31CB-FF6F-754D-BDC3-8CB49F03663B}" type="datetimeFigureOut">
              <a:rPr lang="en-US" smtClean="0"/>
              <a:t>8/1/2023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2AB20-4C1C-8340-8159-D4B90467BC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1078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4C31CB-FF6F-754D-BDC3-8CB49F03663B}" type="datetimeFigureOut">
              <a:rPr lang="en-US" smtClean="0"/>
              <a:t>8/1/2023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2AB20-4C1C-8340-8159-D4B90467BC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431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4C31CB-FF6F-754D-BDC3-8CB49F03663B}" type="datetimeFigureOut">
              <a:rPr lang="en-US" smtClean="0"/>
              <a:t>8/1/2023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2AB20-4C1C-8340-8159-D4B90467BC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2229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4C31CB-FF6F-754D-BDC3-8CB49F03663B}" type="datetimeFigureOut">
              <a:rPr lang="en-US" smtClean="0"/>
              <a:t>8/1/2023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2AB20-4C1C-8340-8159-D4B90467BC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6533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4C31CB-FF6F-754D-BDC3-8CB49F03663B}" type="datetimeFigureOut">
              <a:rPr lang="en-US" smtClean="0"/>
              <a:t>8/1/2023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2AB20-4C1C-8340-8159-D4B90467BC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4741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4C31CB-FF6F-754D-BDC3-8CB49F03663B}" type="datetimeFigureOut">
              <a:rPr lang="en-US" smtClean="0"/>
              <a:t>8/1/2023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2AB20-4C1C-8340-8159-D4B90467BC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4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4C31CB-FF6F-754D-BDC3-8CB49F03663B}" type="datetimeFigureOut">
              <a:rPr lang="en-US" smtClean="0"/>
              <a:t>8/1/2023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2AB20-4C1C-8340-8159-D4B90467BC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5609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4C31CB-FF6F-754D-BDC3-8CB49F03663B}" type="datetimeFigureOut">
              <a:rPr lang="en-US" smtClean="0"/>
              <a:t>8/1/2023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2AB20-4C1C-8340-8159-D4B90467BC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6371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4C31CB-FF6F-754D-BDC3-8CB49F03663B}" type="datetimeFigureOut">
              <a:rPr lang="en-US" smtClean="0"/>
              <a:t>8/1/2023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2AB20-4C1C-8340-8159-D4B90467BC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8841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4C31CB-FF6F-754D-BDC3-8CB49F03663B}" type="datetimeFigureOut">
              <a:rPr lang="en-US" smtClean="0"/>
              <a:t>8/1/2023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2AB20-4C1C-8340-8159-D4B90467BC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9930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4C31CB-FF6F-754D-BDC3-8CB49F03663B}" type="datetimeFigureOut">
              <a:rPr lang="en-US" smtClean="0"/>
              <a:t>8/1/2023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E2AB20-4C1C-8340-8159-D4B90467BC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474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mnbS56HQbaU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youtu.be/DupXDD87oHc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699411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75F9508-D58D-2649-B14C-90B71DDB37C3}"/>
              </a:ext>
            </a:extLst>
          </p:cNvPr>
          <p:cNvSpPr/>
          <p:nvPr/>
        </p:nvSpPr>
        <p:spPr>
          <a:xfrm rot="20059818">
            <a:off x="2057273" y="5699631"/>
            <a:ext cx="10823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KBWiggleWorm"/>
                <a:cs typeface="KBWiggleWorm"/>
              </a:rPr>
              <a:t>STRONG</a:t>
            </a:r>
            <a:endParaRPr lang="en-US" sz="24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F94DBF7-2B4D-8F46-9977-174F2AAFF74E}"/>
              </a:ext>
            </a:extLst>
          </p:cNvPr>
          <p:cNvSpPr/>
          <p:nvPr/>
        </p:nvSpPr>
        <p:spPr>
          <a:xfrm>
            <a:off x="7831145" y="3317085"/>
            <a:ext cx="53893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rgbClr val="FF0000"/>
                </a:solidFill>
                <a:latin typeface="KBWiggleWorm"/>
                <a:cs typeface="KBWiggleWorm"/>
              </a:rPr>
              <a:t>10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1028331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5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6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6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5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8645CEA-1E31-3840-BB64-8A6A4506AAF5}"/>
              </a:ext>
            </a:extLst>
          </p:cNvPr>
          <p:cNvSpPr/>
          <p:nvPr/>
        </p:nvSpPr>
        <p:spPr>
          <a:xfrm>
            <a:off x="6157222" y="3768356"/>
            <a:ext cx="181276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>
                <a:solidFill>
                  <a:srgbClr val="FF0000"/>
                </a:solidFill>
                <a:latin typeface="KBWiggleWorm"/>
                <a:cs typeface="KBWiggleWorm"/>
              </a:rPr>
              <a:t>Vinegar</a:t>
            </a:r>
            <a:endParaRPr lang="en-US" sz="4800" dirty="0">
              <a:solidFill>
                <a:srgbClr val="FF000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02654F5-5385-FD45-AD78-C3A77B50F8D7}"/>
              </a:ext>
            </a:extLst>
          </p:cNvPr>
          <p:cNvSpPr/>
          <p:nvPr/>
        </p:nvSpPr>
        <p:spPr>
          <a:xfrm>
            <a:off x="3032679" y="5336967"/>
            <a:ext cx="300629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>
                <a:solidFill>
                  <a:srgbClr val="FF0000"/>
                </a:solidFill>
                <a:latin typeface="KBWiggleWorm"/>
                <a:cs typeface="KBWiggleWorm"/>
              </a:rPr>
              <a:t>Citrus Fruit</a:t>
            </a:r>
            <a:endParaRPr lang="en-US" sz="4800" dirty="0">
              <a:solidFill>
                <a:srgbClr val="FF0000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552995D-C6ED-A84A-8979-AEBE693C7142}"/>
              </a:ext>
            </a:extLst>
          </p:cNvPr>
          <p:cNvSpPr/>
          <p:nvPr/>
        </p:nvSpPr>
        <p:spPr>
          <a:xfrm>
            <a:off x="2861315" y="2237941"/>
            <a:ext cx="98486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>
                <a:solidFill>
                  <a:srgbClr val="FF0000"/>
                </a:solidFill>
                <a:latin typeface="KBWiggleWorm"/>
                <a:cs typeface="KBWiggleWorm"/>
              </a:rPr>
              <a:t>Tea</a:t>
            </a:r>
            <a:endParaRPr lang="en-US" sz="4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1024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9B5B4BC-D44C-C24A-841F-98F5A3232AD1}"/>
              </a:ext>
            </a:extLst>
          </p:cNvPr>
          <p:cNvSpPr txBox="1"/>
          <p:nvPr/>
        </p:nvSpPr>
        <p:spPr>
          <a:xfrm>
            <a:off x="6430351" y="1463520"/>
            <a:ext cx="25278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entury Gothic"/>
                <a:cs typeface="Century Gothic"/>
              </a:rPr>
              <a:t>Do you have all the key information? (red)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2360AF-A0C1-1B46-B402-8F661BFAAE60}"/>
              </a:ext>
            </a:extLst>
          </p:cNvPr>
          <p:cNvSpPr txBox="1"/>
          <p:nvPr/>
        </p:nvSpPr>
        <p:spPr>
          <a:xfrm>
            <a:off x="6430352" y="2661691"/>
            <a:ext cx="25278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entury Gothic"/>
                <a:cs typeface="Century Gothic"/>
              </a:rPr>
              <a:t>How do you visualize adding color to emphasize the most important parts?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28B977-5BED-FB4B-A563-12F602D2B0FD}"/>
              </a:ext>
            </a:extLst>
          </p:cNvPr>
          <p:cNvSpPr txBox="1"/>
          <p:nvPr/>
        </p:nvSpPr>
        <p:spPr>
          <a:xfrm>
            <a:off x="6430352" y="4084029"/>
            <a:ext cx="252786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entury Gothic"/>
                <a:cs typeface="Century Gothic"/>
              </a:rPr>
              <a:t>What facts seem to be easy to remember?  What seems more challenging?</a:t>
            </a:r>
          </a:p>
        </p:txBody>
      </p:sp>
    </p:spTree>
    <p:extLst>
      <p:ext uri="{BB962C8B-B14F-4D97-AF65-F5344CB8AC3E}">
        <p14:creationId xmlns:p14="http://schemas.microsoft.com/office/powerpoint/2010/main" val="3967526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263668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AACBD13-4FAC-3E4E-99DD-0AA1C8697EDD}"/>
              </a:ext>
            </a:extLst>
          </p:cNvPr>
          <p:cNvSpPr/>
          <p:nvPr/>
        </p:nvSpPr>
        <p:spPr>
          <a:xfrm>
            <a:off x="567559" y="1110736"/>
            <a:ext cx="98616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latin typeface="KBWiggleWorm"/>
                <a:cs typeface="KBWiggleWorm"/>
              </a:rPr>
              <a:t>Bases</a:t>
            </a:r>
            <a:endParaRPr lang="en-US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2231EE-8353-3F4E-9EA0-A606A89B9B63}"/>
              </a:ext>
            </a:extLst>
          </p:cNvPr>
          <p:cNvSpPr txBox="1"/>
          <p:nvPr/>
        </p:nvSpPr>
        <p:spPr>
          <a:xfrm>
            <a:off x="2375342" y="1555536"/>
            <a:ext cx="14093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  <a:latin typeface="KBWiggleWorm"/>
                <a:cs typeface="KBWiggleWorm"/>
              </a:rPr>
              <a:t>hydroxide</a:t>
            </a:r>
            <a:endParaRPr lang="en-US" sz="28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476C871-30F9-434A-98C4-20CCF6D22754}"/>
              </a:ext>
            </a:extLst>
          </p:cNvPr>
          <p:cNvSpPr/>
          <p:nvPr/>
        </p:nvSpPr>
        <p:spPr>
          <a:xfrm>
            <a:off x="4169014" y="2989860"/>
            <a:ext cx="69762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  <a:latin typeface="KBWiggleWorm"/>
                <a:cs typeface="KBWiggleWorm"/>
              </a:rPr>
              <a:t>8-14</a:t>
            </a:r>
            <a:endParaRPr lang="en-US" sz="28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AE03AFE-8220-A046-808D-AF4A04A52DB7}"/>
              </a:ext>
            </a:extLst>
          </p:cNvPr>
          <p:cNvSpPr/>
          <p:nvPr/>
        </p:nvSpPr>
        <p:spPr>
          <a:xfrm>
            <a:off x="2985679" y="4095673"/>
            <a:ext cx="140936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  <a:latin typeface="KBWiggleWorm"/>
                <a:cs typeface="KBWiggleWorm"/>
              </a:rPr>
              <a:t>hydroxide</a:t>
            </a:r>
            <a:endParaRPr lang="en-US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BB530AE-E6E1-2B47-865E-58BE4D3D56A2}"/>
              </a:ext>
            </a:extLst>
          </p:cNvPr>
          <p:cNvSpPr/>
          <p:nvPr/>
        </p:nvSpPr>
        <p:spPr>
          <a:xfrm>
            <a:off x="5666158" y="4085159"/>
            <a:ext cx="149271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  <a:latin typeface="KBWiggleWorm"/>
                <a:cs typeface="KBWiggleWorm"/>
              </a:rPr>
              <a:t>negatively</a:t>
            </a:r>
            <a:endParaRPr lang="en-US" sz="28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E23C58A-570D-BE44-A862-6C02612BE46A}"/>
              </a:ext>
            </a:extLst>
          </p:cNvPr>
          <p:cNvSpPr/>
          <p:nvPr/>
        </p:nvSpPr>
        <p:spPr>
          <a:xfrm>
            <a:off x="4572000" y="4495065"/>
            <a:ext cx="13244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  <a:latin typeface="KBWiggleWorm"/>
                <a:cs typeface="KBWiggleWorm"/>
              </a:rPr>
              <a:t>hydrogen</a:t>
            </a:r>
            <a:endParaRPr lang="en-US" sz="28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4E3FFDB-9AEC-8D4D-BCB3-51611E862401}"/>
              </a:ext>
            </a:extLst>
          </p:cNvPr>
          <p:cNvSpPr/>
          <p:nvPr/>
        </p:nvSpPr>
        <p:spPr>
          <a:xfrm>
            <a:off x="1553726" y="4915478"/>
            <a:ext cx="108074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  <a:latin typeface="KBWiggleWorm"/>
                <a:cs typeface="KBWiggleWorm"/>
              </a:rPr>
              <a:t>oxygen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673628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4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4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1A3CC4B-9B3C-CA41-B397-30D585E89461}"/>
              </a:ext>
            </a:extLst>
          </p:cNvPr>
          <p:cNvSpPr/>
          <p:nvPr/>
        </p:nvSpPr>
        <p:spPr>
          <a:xfrm>
            <a:off x="2313253" y="1594213"/>
            <a:ext cx="116730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  <a:latin typeface="KBWiggleWorm"/>
                <a:cs typeface="KBWiggleWorm"/>
              </a:rPr>
              <a:t>slippery</a:t>
            </a:r>
            <a:endParaRPr lang="en-US" sz="28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F503DF7-C139-EF47-8C98-731A1FE35E32}"/>
              </a:ext>
            </a:extLst>
          </p:cNvPr>
          <p:cNvSpPr/>
          <p:nvPr/>
        </p:nvSpPr>
        <p:spPr>
          <a:xfrm>
            <a:off x="1440913" y="3250324"/>
            <a:ext cx="96693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  <a:latin typeface="KBWiggleWorm"/>
                <a:cs typeface="KBWiggleWorm"/>
              </a:rPr>
              <a:t>bitter</a:t>
            </a:r>
            <a:endParaRPr lang="en-US" sz="28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D9A680E-BC2D-4B4A-A1EF-E435D34A6F7C}"/>
              </a:ext>
            </a:extLst>
          </p:cNvPr>
          <p:cNvSpPr/>
          <p:nvPr/>
        </p:nvSpPr>
        <p:spPr>
          <a:xfrm>
            <a:off x="3390580" y="4785237"/>
            <a:ext cx="84510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  <a:latin typeface="KBWiggleWorm"/>
                <a:cs typeface="KBWiggleWorm"/>
              </a:rPr>
              <a:t>acids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421252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759644C-94C7-9A4A-89FD-7E56F022872E}"/>
              </a:ext>
            </a:extLst>
          </p:cNvPr>
          <p:cNvSpPr txBox="1"/>
          <p:nvPr/>
        </p:nvSpPr>
        <p:spPr>
          <a:xfrm rot="20078506">
            <a:off x="2825635" y="2480994"/>
            <a:ext cx="2966400" cy="40011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2400" b="1" dirty="0">
                <a:solidFill>
                  <a:srgbClr val="FF0000"/>
                </a:solidFill>
                <a:latin typeface="KBSwiftly"/>
                <a:cs typeface="KBSwiftly"/>
              </a:rPr>
              <a:t>Weak</a:t>
            </a:r>
            <a:r>
              <a:rPr lang="en-US" sz="2400" b="1" dirty="0">
                <a:latin typeface="KBSwiftly"/>
                <a:cs typeface="KBSwiftly"/>
              </a:rPr>
              <a:t> Bases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B0A7AE7-955E-7C4E-A881-711BC57FD083}"/>
              </a:ext>
            </a:extLst>
          </p:cNvPr>
          <p:cNvSpPr/>
          <p:nvPr/>
        </p:nvSpPr>
        <p:spPr>
          <a:xfrm>
            <a:off x="4714974" y="4894458"/>
            <a:ext cx="101983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  <a:effectLst>
                  <a:glow rad="63500">
                    <a:schemeClr val="bg1"/>
                  </a:glow>
                </a:effectLst>
                <a:latin typeface="KBCuriousSoul"/>
                <a:cs typeface="KBCuriousSoul"/>
              </a:rPr>
              <a:t>10</a:t>
            </a:r>
            <a:r>
              <a:rPr lang="en-US" sz="4000" b="1" dirty="0">
                <a:solidFill>
                  <a:srgbClr val="FF0000"/>
                </a:solidFill>
                <a:effectLst>
                  <a:glow rad="63500">
                    <a:schemeClr val="bg1"/>
                  </a:glow>
                </a:effectLst>
                <a:latin typeface="3dumb"/>
                <a:cs typeface="3dumb"/>
              </a:rPr>
              <a:t>x</a:t>
            </a:r>
            <a:endParaRPr lang="en-US" sz="4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7389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C5E9CC7-3FBB-EA4F-8C98-8CE9FE8F9C0D}"/>
              </a:ext>
            </a:extLst>
          </p:cNvPr>
          <p:cNvSpPr/>
          <p:nvPr/>
        </p:nvSpPr>
        <p:spPr>
          <a:xfrm>
            <a:off x="2628766" y="2379168"/>
            <a:ext cx="242934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  <a:latin typeface="KBWiggleWorm"/>
                <a:cs typeface="KBWiggleWorm"/>
              </a:rPr>
              <a:t>Baking Soda</a:t>
            </a:r>
            <a:endParaRPr lang="en-US" sz="4000" dirty="0">
              <a:solidFill>
                <a:srgbClr val="FF000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EEE9F59-4D44-0745-ABE6-9A190C5C1D6A}"/>
              </a:ext>
            </a:extLst>
          </p:cNvPr>
          <p:cNvSpPr/>
          <p:nvPr/>
        </p:nvSpPr>
        <p:spPr>
          <a:xfrm>
            <a:off x="2628766" y="3468222"/>
            <a:ext cx="141369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  <a:latin typeface="KBWiggleWorm"/>
                <a:cs typeface="KBWiggleWorm"/>
              </a:rPr>
              <a:t>Bleach</a:t>
            </a:r>
            <a:endParaRPr lang="en-US" sz="4000" dirty="0">
              <a:solidFill>
                <a:srgbClr val="FF0000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3BD2D20-3224-D24F-8F48-D5D5D6C7BA5B}"/>
              </a:ext>
            </a:extLst>
          </p:cNvPr>
          <p:cNvSpPr/>
          <p:nvPr/>
        </p:nvSpPr>
        <p:spPr>
          <a:xfrm>
            <a:off x="2628766" y="4632860"/>
            <a:ext cx="107053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  <a:latin typeface="KBWiggleWorm"/>
                <a:cs typeface="KBWiggleWorm"/>
              </a:rPr>
              <a:t>Soap</a:t>
            </a:r>
            <a:endParaRPr lang="en-US" sz="4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3063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3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4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9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0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08762C4-B20E-7147-ADCE-EA6D4351255F}"/>
              </a:ext>
            </a:extLst>
          </p:cNvPr>
          <p:cNvSpPr txBox="1"/>
          <p:nvPr/>
        </p:nvSpPr>
        <p:spPr>
          <a:xfrm>
            <a:off x="1431050" y="1488708"/>
            <a:ext cx="25278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entury Gothic"/>
                <a:cs typeface="Century Gothic"/>
              </a:rPr>
              <a:t>Do you have all the key information? (red)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C0DC0C-5B8C-4C4D-9FCA-E81512FE11FF}"/>
              </a:ext>
            </a:extLst>
          </p:cNvPr>
          <p:cNvSpPr txBox="1"/>
          <p:nvPr/>
        </p:nvSpPr>
        <p:spPr>
          <a:xfrm>
            <a:off x="1431051" y="2686879"/>
            <a:ext cx="25278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entury Gothic"/>
                <a:cs typeface="Century Gothic"/>
              </a:rPr>
              <a:t>How do you visualize adding color to emphasize the most important parts?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B9799D-51B7-2244-BD27-44CB06638DD2}"/>
              </a:ext>
            </a:extLst>
          </p:cNvPr>
          <p:cNvSpPr txBox="1"/>
          <p:nvPr/>
        </p:nvSpPr>
        <p:spPr>
          <a:xfrm>
            <a:off x="1431051" y="4109217"/>
            <a:ext cx="252786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entury Gothic"/>
                <a:cs typeface="Century Gothic"/>
              </a:rPr>
              <a:t>What facts seem to be easy to remember?  What seems more challenging?</a:t>
            </a:r>
          </a:p>
        </p:txBody>
      </p:sp>
    </p:spTree>
    <p:extLst>
      <p:ext uri="{BB962C8B-B14F-4D97-AF65-F5344CB8AC3E}">
        <p14:creationId xmlns:p14="http://schemas.microsoft.com/office/powerpoint/2010/main" val="2256860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67930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102504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509103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657657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3D0245A-7ED8-9F4E-B1CE-3AF6304EB6C2}"/>
              </a:ext>
            </a:extLst>
          </p:cNvPr>
          <p:cNvSpPr/>
          <p:nvPr/>
        </p:nvSpPr>
        <p:spPr>
          <a:xfrm>
            <a:off x="3969912" y="1699313"/>
            <a:ext cx="12041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KBWiggleWorm"/>
                <a:cs typeface="KBWiggleWorm"/>
              </a:rPr>
              <a:t>potential</a:t>
            </a:r>
            <a:endParaRPr lang="en-US" sz="24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5515885-9A33-9E4C-B245-98047476707D}"/>
              </a:ext>
            </a:extLst>
          </p:cNvPr>
          <p:cNvSpPr/>
          <p:nvPr/>
        </p:nvSpPr>
        <p:spPr>
          <a:xfrm>
            <a:off x="5635802" y="1699312"/>
            <a:ext cx="116089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KBWiggleWorm"/>
                <a:cs typeface="KBWiggleWorm"/>
              </a:rPr>
              <a:t>hydrogen</a:t>
            </a:r>
            <a:endParaRPr lang="en-US" sz="24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EA6BEF-421D-EB43-92FF-EA6A9E52D3F1}"/>
              </a:ext>
            </a:extLst>
          </p:cNvPr>
          <p:cNvSpPr/>
          <p:nvPr/>
        </p:nvSpPr>
        <p:spPr>
          <a:xfrm>
            <a:off x="3018724" y="2387740"/>
            <a:ext cx="75212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KBWiggleWorm"/>
                <a:cs typeface="KBWiggleWorm"/>
              </a:rPr>
              <a:t>acids</a:t>
            </a:r>
            <a:endParaRPr lang="en-US" sz="24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01BA12D-78FA-6543-AC19-30B18125E0F1}"/>
              </a:ext>
            </a:extLst>
          </p:cNvPr>
          <p:cNvSpPr/>
          <p:nvPr/>
        </p:nvSpPr>
        <p:spPr>
          <a:xfrm>
            <a:off x="5373149" y="2387739"/>
            <a:ext cx="8258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KBWiggleWorm"/>
                <a:cs typeface="KBWiggleWorm"/>
              </a:rPr>
              <a:t>bases</a:t>
            </a:r>
            <a:endParaRPr lang="en-US" sz="24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123CBE9-D94A-5040-8D09-58707A7D3E45}"/>
              </a:ext>
            </a:extLst>
          </p:cNvPr>
          <p:cNvSpPr/>
          <p:nvPr/>
        </p:nvSpPr>
        <p:spPr>
          <a:xfrm>
            <a:off x="2656117" y="3044637"/>
            <a:ext cx="9941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KBWiggleWorm"/>
                <a:cs typeface="KBWiggleWorm"/>
              </a:rPr>
              <a:t>neutral</a:t>
            </a:r>
            <a:endParaRPr lang="en-US" sz="24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969407-7787-E742-A1E9-C343ADE39C79}"/>
              </a:ext>
            </a:extLst>
          </p:cNvPr>
          <p:cNvSpPr/>
          <p:nvPr/>
        </p:nvSpPr>
        <p:spPr>
          <a:xfrm>
            <a:off x="801042" y="6034831"/>
            <a:ext cx="11689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KBWiggleWorm"/>
                <a:cs typeface="KBWiggleWorm"/>
              </a:rPr>
              <a:t>alkalinity</a:t>
            </a:r>
            <a:endParaRPr lang="en-US" sz="24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CE9900B-F8F1-6F45-BF48-2E0332097F17}"/>
              </a:ext>
            </a:extLst>
          </p:cNvPr>
          <p:cNvSpPr/>
          <p:nvPr/>
        </p:nvSpPr>
        <p:spPr>
          <a:xfrm>
            <a:off x="3728758" y="6034831"/>
            <a:ext cx="8194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KBWiggleWorm"/>
                <a:cs typeface="KBWiggleWorm"/>
              </a:rPr>
              <a:t>water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49196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  <p:bldP spid="1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7D25595-04AD-804B-AB32-FBFE78B66014}"/>
              </a:ext>
            </a:extLst>
          </p:cNvPr>
          <p:cNvSpPr/>
          <p:nvPr/>
        </p:nvSpPr>
        <p:spPr>
          <a:xfrm>
            <a:off x="1830625" y="1531147"/>
            <a:ext cx="694292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latin typeface="KBWiggleWorm"/>
                <a:cs typeface="KBWiggleWorm"/>
              </a:rPr>
              <a:t> </a:t>
            </a:r>
            <a:r>
              <a:rPr lang="en-US" sz="2800" b="1" dirty="0">
                <a:solidFill>
                  <a:srgbClr val="FF0000"/>
                </a:solidFill>
                <a:latin typeface="KBWiggleWorm"/>
                <a:cs typeface="KBWiggleWorm"/>
              </a:rPr>
              <a:t>break apart in water to form a hydroxide ion (OH</a:t>
            </a:r>
            <a:r>
              <a:rPr lang="en-US" sz="2800" b="1" baseline="30000" dirty="0">
                <a:solidFill>
                  <a:srgbClr val="FF0000"/>
                </a:solidFill>
                <a:latin typeface="KBWiggleWorm"/>
                <a:cs typeface="KBWiggleWorm"/>
              </a:rPr>
              <a:t>-</a:t>
            </a:r>
            <a:r>
              <a:rPr lang="en-US" sz="2800" b="1" dirty="0">
                <a:solidFill>
                  <a:srgbClr val="FF0000"/>
                </a:solidFill>
                <a:latin typeface="KBWiggleWorm"/>
                <a:cs typeface="KBWiggleWorm"/>
              </a:rPr>
              <a:t>)</a:t>
            </a:r>
            <a:endParaRPr lang="en-US" sz="28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6B23A13-01DF-AC44-A030-C9C3B4D0CE0E}"/>
              </a:ext>
            </a:extLst>
          </p:cNvPr>
          <p:cNvSpPr/>
          <p:nvPr/>
        </p:nvSpPr>
        <p:spPr>
          <a:xfrm>
            <a:off x="5056837" y="2456058"/>
            <a:ext cx="332494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latin typeface="KBWiggleWorm"/>
                <a:cs typeface="KBWiggleWorm"/>
              </a:rPr>
              <a:t> </a:t>
            </a:r>
            <a:r>
              <a:rPr lang="en-US" sz="2800" b="1" dirty="0">
                <a:solidFill>
                  <a:srgbClr val="FF0000"/>
                </a:solidFill>
                <a:latin typeface="KBWiggleWorm"/>
                <a:cs typeface="KBWiggleWorm"/>
              </a:rPr>
              <a:t>the stronger the base.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265135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0F1021D-9413-B24A-A09A-1564A0C760FB}"/>
              </a:ext>
            </a:extLst>
          </p:cNvPr>
          <p:cNvSpPr/>
          <p:nvPr/>
        </p:nvSpPr>
        <p:spPr>
          <a:xfrm>
            <a:off x="2249147" y="1804416"/>
            <a:ext cx="656301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latin typeface="KBWiggleWorm"/>
                <a:cs typeface="KBWiggleWorm"/>
              </a:rPr>
              <a:t>break apart in water to form a hydrogen ion (H</a:t>
            </a:r>
            <a:r>
              <a:rPr lang="en-US" sz="2800" b="1" baseline="30000" dirty="0">
                <a:solidFill>
                  <a:srgbClr val="FF0000"/>
                </a:solidFill>
                <a:latin typeface="KBWiggleWorm"/>
                <a:cs typeface="KBWiggleWorm"/>
              </a:rPr>
              <a:t>+</a:t>
            </a:r>
            <a:r>
              <a:rPr lang="en-US" sz="2800" b="1" dirty="0">
                <a:solidFill>
                  <a:srgbClr val="FF0000"/>
                </a:solidFill>
                <a:latin typeface="KBWiggleWorm"/>
                <a:cs typeface="KBWiggleWorm"/>
              </a:rPr>
              <a:t>)</a:t>
            </a:r>
            <a:endParaRPr lang="en-US" sz="2800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1C0DED4-1B59-0246-96C7-1099BAF81157}"/>
              </a:ext>
            </a:extLst>
          </p:cNvPr>
          <p:cNvSpPr/>
          <p:nvPr/>
        </p:nvSpPr>
        <p:spPr>
          <a:xfrm>
            <a:off x="5530654" y="4798001"/>
            <a:ext cx="3281508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  <a:latin typeface="KBWiggleWorm"/>
                <a:cs typeface="KBWiggleWorm"/>
              </a:rPr>
              <a:t>concentration of </a:t>
            </a:r>
            <a:r>
              <a:rPr lang="en-US" sz="2800" b="1" dirty="0">
                <a:solidFill>
                  <a:srgbClr val="FF0000"/>
                </a:solidFill>
                <a:latin typeface="KBWiggleWorm"/>
                <a:cs typeface="KBWiggleWorm"/>
              </a:rPr>
              <a:t>H</a:t>
            </a:r>
            <a:r>
              <a:rPr lang="en-US" sz="2800" b="1" baseline="30000" dirty="0">
                <a:solidFill>
                  <a:srgbClr val="FF0000"/>
                </a:solidFill>
                <a:latin typeface="KBWiggleWorm"/>
                <a:cs typeface="KBWiggleWorm"/>
              </a:rPr>
              <a:t>+</a:t>
            </a:r>
            <a:r>
              <a:rPr lang="en-US" sz="2800" b="1" dirty="0">
                <a:solidFill>
                  <a:srgbClr val="FF0000"/>
                </a:solidFill>
                <a:latin typeface="KBWiggleWorm"/>
                <a:cs typeface="KBWiggleWorm"/>
              </a:rPr>
              <a:t> </a:t>
            </a:r>
            <a:r>
              <a:rPr lang="en-US" sz="2800" dirty="0">
                <a:solidFill>
                  <a:srgbClr val="FF0000"/>
                </a:solidFill>
                <a:latin typeface="KBWiggleWorm"/>
                <a:cs typeface="KBWiggleWorm"/>
              </a:rPr>
              <a:t>ions in the solution.</a:t>
            </a:r>
            <a:r>
              <a:rPr lang="en-US" sz="2800" b="1" dirty="0">
                <a:solidFill>
                  <a:srgbClr val="FF0000"/>
                </a:solidFill>
                <a:latin typeface="KBWiggleWorm"/>
                <a:cs typeface="KBWiggleWorm"/>
              </a:rPr>
              <a:t> The more H</a:t>
            </a:r>
            <a:r>
              <a:rPr lang="en-US" sz="2800" b="1" baseline="30000" dirty="0">
                <a:solidFill>
                  <a:srgbClr val="FF0000"/>
                </a:solidFill>
                <a:latin typeface="KBWiggleWorm"/>
                <a:cs typeface="KBWiggleWorm"/>
              </a:rPr>
              <a:t>+</a:t>
            </a:r>
            <a:r>
              <a:rPr lang="en-US" sz="2800" dirty="0">
                <a:solidFill>
                  <a:srgbClr val="FF0000"/>
                </a:solidFill>
                <a:latin typeface="KBWiggleWorm"/>
                <a:cs typeface="KBWiggleWorm"/>
              </a:rPr>
              <a:t> </a:t>
            </a:r>
            <a:r>
              <a:rPr lang="en-US" sz="2800" b="1" dirty="0">
                <a:solidFill>
                  <a:srgbClr val="FF0000"/>
                </a:solidFill>
                <a:latin typeface="KBWiggleWorm"/>
                <a:cs typeface="KBWiggleWorm"/>
              </a:rPr>
              <a:t>the stronger the acid.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677232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5FAC455-2C13-DC4E-9F5C-66BB3052B38B}"/>
              </a:ext>
            </a:extLst>
          </p:cNvPr>
          <p:cNvSpPr/>
          <p:nvPr/>
        </p:nvSpPr>
        <p:spPr>
          <a:xfrm>
            <a:off x="312861" y="2613714"/>
            <a:ext cx="370005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latin typeface="KBCuriousSoul"/>
                <a:cs typeface="KBCuriousSoul"/>
              </a:rPr>
              <a:t>NEUTRALIZATION</a:t>
            </a:r>
            <a:endParaRPr lang="en-US" sz="28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0029365-AA1F-3342-A16B-6D03A2C39ADD}"/>
              </a:ext>
            </a:extLst>
          </p:cNvPr>
          <p:cNvSpPr/>
          <p:nvPr/>
        </p:nvSpPr>
        <p:spPr>
          <a:xfrm>
            <a:off x="179880" y="6090995"/>
            <a:ext cx="213778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KBWiggleWorm"/>
                <a:cs typeface="KBWiggleWorm"/>
              </a:rPr>
              <a:t>Hydrochloric Acid</a:t>
            </a:r>
            <a:endParaRPr lang="en-US" sz="24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4197903-EEBB-124E-A827-AD6D4DDAF38E}"/>
              </a:ext>
            </a:extLst>
          </p:cNvPr>
          <p:cNvSpPr/>
          <p:nvPr/>
        </p:nvSpPr>
        <p:spPr>
          <a:xfrm>
            <a:off x="2661542" y="6027003"/>
            <a:ext cx="124771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KBWiggleWorm"/>
                <a:cs typeface="KBWiggleWorm"/>
              </a:rPr>
              <a:t>Sodium </a:t>
            </a:r>
          </a:p>
          <a:p>
            <a:r>
              <a:rPr lang="en-US" sz="2400" b="1" dirty="0">
                <a:solidFill>
                  <a:srgbClr val="FF0000"/>
                </a:solidFill>
                <a:latin typeface="KBWiggleWorm"/>
                <a:cs typeface="KBWiggleWorm"/>
              </a:rPr>
              <a:t>Hydroxide</a:t>
            </a:r>
            <a:endParaRPr lang="en-US" sz="24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119D33E-27CE-0648-AABC-C521D771D9DD}"/>
              </a:ext>
            </a:extLst>
          </p:cNvPr>
          <p:cNvSpPr/>
          <p:nvPr/>
        </p:nvSpPr>
        <p:spPr>
          <a:xfrm>
            <a:off x="5146219" y="6126194"/>
            <a:ext cx="6337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KBWiggleWorm"/>
                <a:cs typeface="KBWiggleWorm"/>
              </a:rPr>
              <a:t>Salt</a:t>
            </a:r>
            <a:endParaRPr lang="en-US" sz="24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0C546A6-C452-3B41-97A3-C74CE9FAD4C9}"/>
              </a:ext>
            </a:extLst>
          </p:cNvPr>
          <p:cNvSpPr/>
          <p:nvPr/>
        </p:nvSpPr>
        <p:spPr>
          <a:xfrm>
            <a:off x="6757063" y="6069043"/>
            <a:ext cx="8565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KBWiggleWorm"/>
                <a:cs typeface="KBWiggleWorm"/>
              </a:rPr>
              <a:t>Water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352607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/>
      <p:bldP spid="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77CFD84-6B0D-9447-B330-B22187DFB618}"/>
              </a:ext>
            </a:extLst>
          </p:cNvPr>
          <p:cNvSpPr/>
          <p:nvPr/>
        </p:nvSpPr>
        <p:spPr>
          <a:xfrm>
            <a:off x="2239199" y="3717300"/>
            <a:ext cx="242566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  <a:latin typeface="KBQuietStories"/>
                <a:cs typeface="KBQuietStories"/>
              </a:rPr>
              <a:t>Carbon Dioxide. 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735734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575D2FE-EBBC-D84C-911B-828FC7D0C589}"/>
              </a:ext>
            </a:extLst>
          </p:cNvPr>
          <p:cNvSpPr/>
          <p:nvPr/>
        </p:nvSpPr>
        <p:spPr>
          <a:xfrm>
            <a:off x="1708446" y="2035644"/>
            <a:ext cx="7617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KBWiggleWorm"/>
                <a:cs typeface="KBWiggleWorm"/>
              </a:rPr>
              <a:t>color</a:t>
            </a:r>
            <a:endParaRPr lang="en-US" sz="24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89826F8-4E10-D643-A696-D51C16D81774}"/>
              </a:ext>
            </a:extLst>
          </p:cNvPr>
          <p:cNvSpPr/>
          <p:nvPr/>
        </p:nvSpPr>
        <p:spPr>
          <a:xfrm>
            <a:off x="1014233" y="3410607"/>
            <a:ext cx="3090911" cy="6911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80000"/>
              </a:lnSpc>
            </a:pPr>
            <a:r>
              <a:rPr lang="en-US" sz="2400" dirty="0">
                <a:solidFill>
                  <a:srgbClr val="FF0000"/>
                </a:solidFill>
                <a:latin typeface="KBWiggleWorm"/>
                <a:cs typeface="KBWiggleWorm"/>
              </a:rPr>
              <a:t>turns RED in an acid and </a:t>
            </a:r>
          </a:p>
          <a:p>
            <a:pPr>
              <a:lnSpc>
                <a:spcPct val="80000"/>
              </a:lnSpc>
            </a:pPr>
            <a:r>
              <a:rPr lang="en-US" sz="2400" dirty="0">
                <a:solidFill>
                  <a:srgbClr val="FF0000"/>
                </a:solidFill>
                <a:latin typeface="KBWiggleWorm"/>
                <a:cs typeface="KBWiggleWorm"/>
              </a:rPr>
              <a:t>BLUE in a base. 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B7A98EF-F9F6-3147-9790-378BB790B973}"/>
              </a:ext>
            </a:extLst>
          </p:cNvPr>
          <p:cNvSpPr/>
          <p:nvPr/>
        </p:nvSpPr>
        <p:spPr>
          <a:xfrm>
            <a:off x="762813" y="5115175"/>
            <a:ext cx="407034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KBWiggleWorm"/>
                <a:cs typeface="KBWiggleWorm"/>
              </a:rPr>
              <a:t>strong or weak an acid or base is.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915159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416580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46700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7912FE3-0220-E242-B907-416A9D4F1B11}"/>
              </a:ext>
            </a:extLst>
          </p:cNvPr>
          <p:cNvSpPr/>
          <p:nvPr/>
        </p:nvSpPr>
        <p:spPr>
          <a:xfrm>
            <a:off x="278525" y="1507574"/>
            <a:ext cx="8418786" cy="3762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dirty="0">
                <a:solidFill>
                  <a:srgbClr val="000000"/>
                </a:solidFill>
                <a:latin typeface="Century Gothic" panose="020B0502020202020204" pitchFamily="34" charset="0"/>
              </a:rPr>
              <a:t>Watch one or more of these short videos to get your mind thinking about the pH scale, acids and bases.</a:t>
            </a:r>
          </a:p>
          <a:p>
            <a:pPr fontAlgn="base"/>
            <a:endParaRPr lang="en-US" dirty="0">
              <a:solidFill>
                <a:srgbClr val="000000"/>
              </a:solidFill>
              <a:latin typeface="Century Gothic" panose="020B0502020202020204" pitchFamily="34" charset="0"/>
            </a:endParaRPr>
          </a:p>
          <a:p>
            <a:pPr lvl="1" fontAlgn="base">
              <a:spcBef>
                <a:spcPts val="500"/>
              </a:spcBef>
            </a:pPr>
            <a:r>
              <a:rPr lang="en-US" u="sng" dirty="0">
                <a:solidFill>
                  <a:srgbClr val="0563C1"/>
                </a:solidFill>
                <a:latin typeface="Century Gothic" panose="020B0502020202020204" pitchFamily="34" charset="0"/>
                <a:hlinkClick r:id="rId3"/>
              </a:rPr>
              <a:t>What are Acids and Bases- Chemistry Basics </a:t>
            </a:r>
            <a:r>
              <a:rPr lang="en-US" dirty="0">
                <a:solidFill>
                  <a:srgbClr val="000000"/>
                </a:solidFill>
                <a:latin typeface="Century Gothic" panose="020B0502020202020204" pitchFamily="34" charset="0"/>
              </a:rPr>
              <a:t> (American </a:t>
            </a:r>
          </a:p>
          <a:p>
            <a:pPr lvl="1" fontAlgn="base">
              <a:spcBef>
                <a:spcPts val="500"/>
              </a:spcBef>
            </a:pPr>
            <a:r>
              <a:rPr lang="en-US" dirty="0">
                <a:solidFill>
                  <a:srgbClr val="000000"/>
                </a:solidFill>
                <a:latin typeface="Century Gothic" panose="020B0502020202020204" pitchFamily="34" charset="0"/>
              </a:rPr>
              <a:t>    Chemical Society</a:t>
            </a:r>
          </a:p>
          <a:p>
            <a:pPr lvl="1" fontAlgn="base">
              <a:spcBef>
                <a:spcPts val="500"/>
              </a:spcBef>
            </a:pPr>
            <a:r>
              <a:rPr lang="en-US" u="sng" dirty="0">
                <a:solidFill>
                  <a:srgbClr val="0563C1"/>
                </a:solidFill>
                <a:latin typeface="Century Gothic" panose="020B0502020202020204" pitchFamily="34" charset="0"/>
                <a:hlinkClick r:id="rId4"/>
              </a:rPr>
              <a:t>Acids and Bases</a:t>
            </a:r>
            <a:r>
              <a:rPr lang="en-US" dirty="0">
                <a:solidFill>
                  <a:srgbClr val="000000"/>
                </a:solidFill>
                <a:latin typeface="Century Gothic" panose="020B0502020202020204" pitchFamily="34" charset="0"/>
              </a:rPr>
              <a:t> (Ted Ed)</a:t>
            </a:r>
          </a:p>
          <a:p>
            <a:pPr fontAlgn="base">
              <a:spcBef>
                <a:spcPts val="600"/>
              </a:spcBef>
            </a:pPr>
            <a:br>
              <a:rPr lang="en-US" dirty="0">
                <a:solidFill>
                  <a:srgbClr val="000000"/>
                </a:solidFill>
                <a:latin typeface="Century Gothic" panose="020B0502020202020204" pitchFamily="34" charset="0"/>
              </a:rPr>
            </a:br>
            <a:r>
              <a:rPr lang="en-US" dirty="0">
                <a:solidFill>
                  <a:srgbClr val="000000"/>
                </a:solidFill>
                <a:latin typeface="Century Gothic" panose="020B0502020202020204" pitchFamily="34" charset="0"/>
              </a:rPr>
              <a:t>Pay attention to how these substances are acidic or basic based on the behavior of their molecules!</a:t>
            </a:r>
          </a:p>
          <a:p>
            <a:pPr fontAlgn="base">
              <a:spcBef>
                <a:spcPts val="600"/>
              </a:spcBef>
            </a:pPr>
            <a:br>
              <a:rPr lang="en-US" dirty="0">
                <a:solidFill>
                  <a:srgbClr val="000000"/>
                </a:solidFill>
                <a:latin typeface="Century Gothic" panose="020B0502020202020204" pitchFamily="34" charset="0"/>
              </a:rPr>
            </a:br>
            <a:r>
              <a:rPr lang="en-US" dirty="0">
                <a:solidFill>
                  <a:srgbClr val="000000"/>
                </a:solidFill>
                <a:latin typeface="Century Gothic" panose="020B0502020202020204" pitchFamily="34" charset="0"/>
              </a:rPr>
              <a:t>Today’s lesson will be organizing information using doodle notes to help you better understand the pH scale.</a:t>
            </a:r>
            <a:endParaRPr lang="en-US" b="0" i="0" u="none" strike="noStrike" dirty="0">
              <a:solidFill>
                <a:srgbClr val="000000"/>
              </a:solidFill>
              <a:effectLst/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080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9DF4ADB-1DAF-0E42-8F91-2D41B1B650D3}"/>
              </a:ext>
            </a:extLst>
          </p:cNvPr>
          <p:cNvSpPr/>
          <p:nvPr/>
        </p:nvSpPr>
        <p:spPr>
          <a:xfrm>
            <a:off x="457200" y="1337487"/>
            <a:ext cx="8229600" cy="4971670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>
                <a:solidFill>
                  <a:schemeClr val="tx1"/>
                </a:solidFill>
                <a:latin typeface="Century Gothic"/>
                <a:cs typeface="Century Gothic"/>
              </a:rPr>
              <a:t>Now that you know more about pH, acids and bases…</a:t>
            </a:r>
          </a:p>
          <a:p>
            <a:endParaRPr lang="en-US" sz="3200" dirty="0">
              <a:solidFill>
                <a:schemeClr val="tx1"/>
              </a:solidFill>
              <a:latin typeface="Century Gothic"/>
              <a:cs typeface="Century Gothic"/>
            </a:endParaRPr>
          </a:p>
          <a:p>
            <a:r>
              <a:rPr lang="en-US" sz="3200" dirty="0">
                <a:solidFill>
                  <a:schemeClr val="tx1"/>
                </a:solidFill>
                <a:latin typeface="Century Gothic"/>
                <a:cs typeface="Century Gothic"/>
              </a:rPr>
              <a:t>What do you think the pH of pool water needs to be in order for Chlorine to do its job?  Pick a number from 0-14 (decimals are ok) and </a:t>
            </a:r>
            <a:r>
              <a:rPr lang="en-US" sz="3200" u="sng" dirty="0">
                <a:solidFill>
                  <a:schemeClr val="tx1"/>
                </a:solidFill>
                <a:latin typeface="Century Gothic"/>
                <a:cs typeface="Century Gothic"/>
              </a:rPr>
              <a:t>explain your reasoning</a:t>
            </a:r>
            <a:r>
              <a:rPr lang="en-US" sz="3200" dirty="0">
                <a:solidFill>
                  <a:schemeClr val="tx1"/>
                </a:solidFill>
                <a:latin typeface="Century Gothic"/>
                <a:cs typeface="Century Gothic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566741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BAB4CE4-8C54-584C-B6FD-B6823630B143}"/>
              </a:ext>
            </a:extLst>
          </p:cNvPr>
          <p:cNvSpPr txBox="1"/>
          <p:nvPr/>
        </p:nvSpPr>
        <p:spPr>
          <a:xfrm>
            <a:off x="5328744" y="714703"/>
            <a:ext cx="388882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KBSticktoIt Medium" panose="02000603000000000000" pitchFamily="2" charset="0"/>
                <a:ea typeface="KBSticktoIt Medium" panose="02000603000000000000" pitchFamily="2" charset="0"/>
              </a:rPr>
              <a:t>ACIDS and BASES </a:t>
            </a:r>
          </a:p>
          <a:p>
            <a:r>
              <a:rPr lang="en-US" sz="2800" dirty="0">
                <a:latin typeface="KBSticktoIt Medium" panose="02000603000000000000" pitchFamily="2" charset="0"/>
                <a:ea typeface="KBSticktoIt Medium" panose="02000603000000000000" pitchFamily="2" charset="0"/>
              </a:rPr>
              <a:t>DOODLE NOTES</a:t>
            </a:r>
          </a:p>
        </p:txBody>
      </p:sp>
    </p:spTree>
    <p:extLst>
      <p:ext uri="{BB962C8B-B14F-4D97-AF65-F5344CB8AC3E}">
        <p14:creationId xmlns:p14="http://schemas.microsoft.com/office/powerpoint/2010/main" val="19207666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9539B85-909B-3D4E-8A4E-70D94CBA63BE}"/>
              </a:ext>
            </a:extLst>
          </p:cNvPr>
          <p:cNvSpPr txBox="1"/>
          <p:nvPr/>
        </p:nvSpPr>
        <p:spPr>
          <a:xfrm>
            <a:off x="1924708" y="1414155"/>
            <a:ext cx="6860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entury Gothic"/>
                <a:cs typeface="Century Gothic"/>
              </a:rPr>
              <a:t>You will need a </a:t>
            </a:r>
            <a:r>
              <a:rPr lang="en-US" b="1" dirty="0">
                <a:latin typeface="Century Gothic"/>
                <a:cs typeface="Century Gothic"/>
              </a:rPr>
              <a:t>regular pencil or pen </a:t>
            </a:r>
            <a:r>
              <a:rPr lang="en-US" dirty="0">
                <a:latin typeface="Century Gothic"/>
                <a:cs typeface="Century Gothic"/>
              </a:rPr>
              <a:t>for writing key ideas neatly!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B05E0B-C29F-5844-86C0-CE49FE31C6F6}"/>
              </a:ext>
            </a:extLst>
          </p:cNvPr>
          <p:cNvSpPr txBox="1"/>
          <p:nvPr/>
        </p:nvSpPr>
        <p:spPr>
          <a:xfrm>
            <a:off x="1924708" y="2263044"/>
            <a:ext cx="58788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Century Gothic"/>
                <a:cs typeface="Century Gothic"/>
              </a:rPr>
              <a:t>Colored pencils </a:t>
            </a:r>
            <a:r>
              <a:rPr lang="en-US" dirty="0">
                <a:latin typeface="Century Gothic"/>
                <a:cs typeface="Century Gothic"/>
              </a:rPr>
              <a:t>work best for adding color.  If needed, use only fine-tip markers and use them sparingly so that they don’t overpower the page.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5DD4CD-C240-0840-BFB4-81D06DEF24DF}"/>
              </a:ext>
            </a:extLst>
          </p:cNvPr>
          <p:cNvSpPr txBox="1"/>
          <p:nvPr/>
        </p:nvSpPr>
        <p:spPr>
          <a:xfrm>
            <a:off x="1924708" y="3539256"/>
            <a:ext cx="65466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Century Gothic"/>
                <a:cs typeface="Century Gothic"/>
              </a:rPr>
              <a:t>Focus</a:t>
            </a:r>
            <a:r>
              <a:rPr lang="en-US" dirty="0">
                <a:latin typeface="Century Gothic"/>
                <a:cs typeface="Century Gothic"/>
              </a:rPr>
              <a:t> on the main ideas.  Don’t stress if you don’t get everything perfectly colored right away.  Adding more color and detail later will help you study your notes!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B124F0-6B6F-9B49-90C2-72CAAB099752}"/>
              </a:ext>
            </a:extLst>
          </p:cNvPr>
          <p:cNvSpPr txBox="1"/>
          <p:nvPr/>
        </p:nvSpPr>
        <p:spPr>
          <a:xfrm>
            <a:off x="1959271" y="4825530"/>
            <a:ext cx="58788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Century Gothic"/>
                <a:cs typeface="Century Gothic"/>
              </a:rPr>
              <a:t>Listen</a:t>
            </a:r>
            <a:r>
              <a:rPr lang="en-US" dirty="0">
                <a:latin typeface="Century Gothic"/>
                <a:cs typeface="Century Gothic"/>
              </a:rPr>
              <a:t> for doodle tips that will help make your notes easier to remember and study.  Doodle notes take some work, but you will notice that they really help you learn!</a:t>
            </a:r>
          </a:p>
        </p:txBody>
      </p:sp>
    </p:spTree>
    <p:extLst>
      <p:ext uri="{BB962C8B-B14F-4D97-AF65-F5344CB8AC3E}">
        <p14:creationId xmlns:p14="http://schemas.microsoft.com/office/powerpoint/2010/main" val="205469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16B7AB2-1566-2B46-9897-A909287699D2}"/>
              </a:ext>
            </a:extLst>
          </p:cNvPr>
          <p:cNvSpPr/>
          <p:nvPr/>
        </p:nvSpPr>
        <p:spPr>
          <a:xfrm>
            <a:off x="664594" y="2773073"/>
            <a:ext cx="6028051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Chlorine is used to sanitize pools and keep them safe for swimming.</a:t>
            </a:r>
          </a:p>
          <a:p>
            <a:endParaRPr lang="en-US" b="1" dirty="0">
              <a:solidFill>
                <a:schemeClr val="tx1"/>
              </a:solidFill>
            </a:endParaRPr>
          </a:p>
          <a:p>
            <a:r>
              <a:rPr lang="en-US" b="1" dirty="0">
                <a:solidFill>
                  <a:schemeClr val="tx1"/>
                </a:solidFill>
              </a:rPr>
              <a:t>Chlorine works best to disinfect a pool only when the pool water </a:t>
            </a:r>
            <a:r>
              <a:rPr lang="en-US" b="1" dirty="0"/>
              <a:t>has the correct </a:t>
            </a:r>
            <a:r>
              <a:rPr lang="en-US" b="1" dirty="0" err="1"/>
              <a:t>pH.</a:t>
            </a:r>
            <a:r>
              <a:rPr lang="en-US" b="1" dirty="0"/>
              <a:t> </a:t>
            </a:r>
            <a:endParaRPr lang="en-US" b="1" dirty="0">
              <a:solidFill>
                <a:schemeClr val="tx1"/>
              </a:solidFill>
            </a:endParaRPr>
          </a:p>
          <a:p>
            <a:endParaRPr lang="en-US" b="1" dirty="0">
              <a:solidFill>
                <a:schemeClr val="tx1"/>
              </a:solidFill>
            </a:endParaRPr>
          </a:p>
          <a:p>
            <a:r>
              <a:rPr lang="en-US" sz="2800" b="1" dirty="0">
                <a:solidFill>
                  <a:schemeClr val="tx1"/>
                </a:solidFill>
              </a:rPr>
              <a:t>Do you think pools need a high pH (basic), low pH (acidic) or neutral pH to be suitable for swimming?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A2A1703-ED66-E849-B6DB-78A4B14C36D9}"/>
              </a:ext>
            </a:extLst>
          </p:cNvPr>
          <p:cNvSpPr/>
          <p:nvPr/>
        </p:nvSpPr>
        <p:spPr>
          <a:xfrm>
            <a:off x="664595" y="1679801"/>
            <a:ext cx="613175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latin typeface="Century Gothic"/>
                <a:cs typeface="Century Gothic"/>
              </a:rPr>
              <a:t>The </a:t>
            </a:r>
            <a:r>
              <a:rPr lang="en-US" sz="2000" b="1" dirty="0">
                <a:latin typeface="Century Gothic"/>
                <a:cs typeface="Century Gothic"/>
              </a:rPr>
              <a:t>pH</a:t>
            </a:r>
            <a:r>
              <a:rPr lang="en-US" sz="2000" dirty="0">
                <a:latin typeface="Century Gothic"/>
                <a:cs typeface="Century Gothic"/>
              </a:rPr>
              <a:t> of a solution is a measure of the concentration of hydrogen ions in the solution.</a:t>
            </a:r>
          </a:p>
        </p:txBody>
      </p:sp>
    </p:spTree>
    <p:extLst>
      <p:ext uri="{BB962C8B-B14F-4D97-AF65-F5344CB8AC3E}">
        <p14:creationId xmlns:p14="http://schemas.microsoft.com/office/powerpoint/2010/main" val="2105709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619229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1E19665-C740-7247-90A2-784375AEEE8F}"/>
              </a:ext>
            </a:extLst>
          </p:cNvPr>
          <p:cNvSpPr/>
          <p:nvPr/>
        </p:nvSpPr>
        <p:spPr>
          <a:xfrm>
            <a:off x="1745534" y="954492"/>
            <a:ext cx="7145123" cy="9905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en-US" sz="3600" b="1" dirty="0">
                <a:solidFill>
                  <a:srgbClr val="FF0000"/>
                </a:solidFill>
                <a:latin typeface="KBWiggleWorm"/>
                <a:cs typeface="KBWiggleWorm"/>
              </a:rPr>
              <a:t>Acids</a:t>
            </a:r>
            <a:r>
              <a:rPr lang="en-US" sz="3600" b="1" dirty="0">
                <a:latin typeface="KBWiggleWorm"/>
                <a:cs typeface="KBWiggleWorm"/>
              </a:rPr>
              <a:t> </a:t>
            </a:r>
          </a:p>
          <a:p>
            <a:pPr>
              <a:lnSpc>
                <a:spcPct val="80000"/>
              </a:lnSpc>
            </a:pPr>
            <a:r>
              <a:rPr lang="en-US" sz="3600" b="1" dirty="0">
                <a:solidFill>
                  <a:srgbClr val="FF0000"/>
                </a:solidFill>
                <a:latin typeface="KBWiggleWorm"/>
                <a:cs typeface="KBWiggleWorm"/>
              </a:rPr>
              <a:t>                        </a:t>
            </a:r>
            <a:r>
              <a:rPr lang="en-US" sz="3600" dirty="0">
                <a:solidFill>
                  <a:srgbClr val="FF0000"/>
                </a:solidFill>
                <a:latin typeface="KBWiggleWorm"/>
                <a:cs typeface="KBWiggleWorm"/>
              </a:rPr>
              <a:t>hydrogen</a:t>
            </a:r>
            <a:endParaRPr lang="en-US" sz="3600" dirty="0">
              <a:latin typeface="KBWiggleWorm"/>
              <a:cs typeface="KBWiggleWorm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0FD56C5-C2A8-A64A-8850-6B418D9CEDB0}"/>
              </a:ext>
            </a:extLst>
          </p:cNvPr>
          <p:cNvSpPr/>
          <p:nvPr/>
        </p:nvSpPr>
        <p:spPr>
          <a:xfrm>
            <a:off x="1787574" y="2916397"/>
            <a:ext cx="6707546" cy="7961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en-US" sz="2800" dirty="0">
                <a:solidFill>
                  <a:srgbClr val="FF0000"/>
                </a:solidFill>
                <a:latin typeface="KBWiggleWorm"/>
                <a:cs typeface="KBWiggleWorm"/>
              </a:rPr>
              <a:t>             less       7</a:t>
            </a:r>
            <a:r>
              <a:rPr lang="en-US" sz="2800" dirty="0">
                <a:latin typeface="KBWiggleWorm"/>
                <a:cs typeface="KBWiggleWorm"/>
              </a:rPr>
              <a:t>                 </a:t>
            </a:r>
            <a:r>
              <a:rPr lang="en-US" sz="2800" dirty="0">
                <a:solidFill>
                  <a:srgbClr val="FF0000"/>
                </a:solidFill>
                <a:latin typeface="KBWiggleWorm"/>
                <a:cs typeface="KBWiggleWorm"/>
              </a:rPr>
              <a:t>farther</a:t>
            </a:r>
            <a:r>
              <a:rPr lang="en-US" sz="2800" dirty="0">
                <a:latin typeface="KBWiggleWorm"/>
                <a:cs typeface="KBWiggleWorm"/>
              </a:rPr>
              <a:t>     </a:t>
            </a:r>
          </a:p>
          <a:p>
            <a:pPr>
              <a:lnSpc>
                <a:spcPct val="80000"/>
              </a:lnSpc>
            </a:pPr>
            <a:r>
              <a:rPr lang="en-US" sz="2800" dirty="0">
                <a:solidFill>
                  <a:srgbClr val="FF0000"/>
                </a:solidFill>
                <a:latin typeface="KBWiggleWorm"/>
                <a:cs typeface="KBWiggleWorm"/>
              </a:rPr>
              <a:t>                              stronger</a:t>
            </a:r>
            <a:endParaRPr lang="en-US" sz="2800" dirty="0">
              <a:latin typeface="KBWiggleWorm"/>
              <a:cs typeface="KBWiggleWorm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F1163B9-1533-144F-8A3C-D2805BBA6B6F}"/>
              </a:ext>
            </a:extLst>
          </p:cNvPr>
          <p:cNvSpPr/>
          <p:nvPr/>
        </p:nvSpPr>
        <p:spPr>
          <a:xfrm>
            <a:off x="3440558" y="4098330"/>
            <a:ext cx="5367858" cy="4514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en-US" sz="2800" dirty="0">
                <a:solidFill>
                  <a:srgbClr val="FF0000"/>
                </a:solidFill>
                <a:latin typeface="KBWiggleWorm"/>
                <a:cs typeface="KBWiggleWorm"/>
              </a:rPr>
              <a:t>metal</a:t>
            </a:r>
            <a:endParaRPr lang="en-US" sz="2800" dirty="0">
              <a:latin typeface="KBWiggleWorm"/>
              <a:cs typeface="KBWiggleWorm"/>
            </a:endParaRPr>
          </a:p>
        </p:txBody>
      </p:sp>
    </p:spTree>
    <p:extLst>
      <p:ext uri="{BB962C8B-B14F-4D97-AF65-F5344CB8AC3E}">
        <p14:creationId xmlns:p14="http://schemas.microsoft.com/office/powerpoint/2010/main" val="4155002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650C6E7-D41C-BA4A-B99A-0706194D209A}"/>
              </a:ext>
            </a:extLst>
          </p:cNvPr>
          <p:cNvSpPr/>
          <p:nvPr/>
        </p:nvSpPr>
        <p:spPr>
          <a:xfrm>
            <a:off x="2631422" y="1625741"/>
            <a:ext cx="116089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KBWiggleWorm"/>
                <a:cs typeface="KBWiggleWorm"/>
              </a:rPr>
              <a:t>hydrogen</a:t>
            </a:r>
            <a:endParaRPr lang="en-US" sz="24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7E5B6A2-00AE-5A4C-9AE0-E12E4F456FF8}"/>
              </a:ext>
            </a:extLst>
          </p:cNvPr>
          <p:cNvSpPr/>
          <p:nvPr/>
        </p:nvSpPr>
        <p:spPr>
          <a:xfrm>
            <a:off x="1675168" y="2298405"/>
            <a:ext cx="11272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KBWiggleWorm"/>
                <a:cs typeface="KBWiggleWorm"/>
              </a:rPr>
              <a:t>electron</a:t>
            </a:r>
            <a:endParaRPr lang="en-US" sz="24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0A37298-32CB-3646-BE46-3BBDF0B30336}"/>
              </a:ext>
            </a:extLst>
          </p:cNvPr>
          <p:cNvSpPr/>
          <p:nvPr/>
        </p:nvSpPr>
        <p:spPr>
          <a:xfrm>
            <a:off x="1600119" y="2960557"/>
            <a:ext cx="7008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KBWiggleWorm"/>
                <a:cs typeface="KBWiggleWorm"/>
              </a:rPr>
              <a:t>sour</a:t>
            </a:r>
            <a:endParaRPr lang="en-US" sz="24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92DE508-E676-5A4F-B1FF-35D9260F3DE0}"/>
              </a:ext>
            </a:extLst>
          </p:cNvPr>
          <p:cNvSpPr/>
          <p:nvPr/>
        </p:nvSpPr>
        <p:spPr>
          <a:xfrm>
            <a:off x="3030240" y="4263839"/>
            <a:ext cx="8258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KBWiggleWorm"/>
                <a:cs typeface="KBWiggleWorm"/>
              </a:rPr>
              <a:t>bases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774575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9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9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9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8157990E5B9394AB60DC397E95032F9" ma:contentTypeVersion="17" ma:contentTypeDescription="Create a new document." ma:contentTypeScope="" ma:versionID="a80bebadbce44e7a05ce0f8ed1bf3577">
  <xsd:schema xmlns:xsd="http://www.w3.org/2001/XMLSchema" xmlns:xs="http://www.w3.org/2001/XMLSchema" xmlns:p="http://schemas.microsoft.com/office/2006/metadata/properties" xmlns:ns2="8f659357-f805-491c-ad0b-5621b2de6466" xmlns:ns3="d5c732d2-f217-444a-91d8-37c5714ca695" targetNamespace="http://schemas.microsoft.com/office/2006/metadata/properties" ma:root="true" ma:fieldsID="400fe0a1a6d11ddc4d41185554cf8274" ns2:_="" ns3:_="">
    <xsd:import namespace="8f659357-f805-491c-ad0b-5621b2de6466"/>
    <xsd:import namespace="d5c732d2-f217-444a-91d8-37c5714ca69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AutoTags" minOccurs="0"/>
                <xsd:element ref="ns2:MediaLengthInSecond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f659357-f805-491c-ad0b-5621b2de646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LengthInSeconds" ma:index="14" nillable="true" ma:displayName="Length (seconds)" ma:internalName="MediaLengthInSeconds" ma:readOnly="true">
      <xsd:simpleType>
        <xsd:restriction base="dms:Unknown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ea606fe5-00d0-49e1-aa33-d9ffd020910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5c732d2-f217-444a-91d8-37c5714ca695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787221a7-1fed-4694-a1ec-bb608177e353}" ma:internalName="TaxCatchAll" ma:showField="CatchAllData" ma:web="d5c732d2-f217-444a-91d8-37c5714ca69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6CBFF14-0453-4EE5-AE36-2452AE99B92B}"/>
</file>

<file path=customXml/itemProps2.xml><?xml version="1.0" encoding="utf-8"?>
<ds:datastoreItem xmlns:ds="http://schemas.openxmlformats.org/officeDocument/2006/customXml" ds:itemID="{28C393D0-B749-43B3-BB95-78AFE09ADCD7}"/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49</TotalTime>
  <Words>552</Words>
  <Application>Microsoft Office PowerPoint</Application>
  <PresentationFormat>Letter Paper (8.5x11 in)</PresentationFormat>
  <Paragraphs>84</Paragraphs>
  <Slides>30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41" baseType="lpstr">
      <vt:lpstr>Century Gothic</vt:lpstr>
      <vt:lpstr>KBSticktoIt Medium</vt:lpstr>
      <vt:lpstr>Calibri</vt:lpstr>
      <vt:lpstr>KBWiggleWorm</vt:lpstr>
      <vt:lpstr>KBQuietStories</vt:lpstr>
      <vt:lpstr>KBSwiftly</vt:lpstr>
      <vt:lpstr>Arial</vt:lpstr>
      <vt:lpstr>KBCuriousSoul</vt:lpstr>
      <vt:lpstr>Calibri Light</vt:lpstr>
      <vt:lpstr>3dumb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kate wright</dc:creator>
  <cp:lastModifiedBy>COOPER Sarina [Southern River College]</cp:lastModifiedBy>
  <cp:revision>8</cp:revision>
  <dcterms:created xsi:type="dcterms:W3CDTF">2020-07-12T03:55:03Z</dcterms:created>
  <dcterms:modified xsi:type="dcterms:W3CDTF">2023-08-01T15:04:00Z</dcterms:modified>
</cp:coreProperties>
</file>